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74" r:id="rId6"/>
    <p:sldId id="259" r:id="rId7"/>
    <p:sldId id="261" r:id="rId8"/>
    <p:sldId id="262" r:id="rId9"/>
    <p:sldId id="263" r:id="rId10"/>
    <p:sldId id="264" r:id="rId11"/>
    <p:sldId id="266" r:id="rId12"/>
    <p:sldId id="265" r:id="rId13"/>
    <p:sldId id="267" r:id="rId14"/>
    <p:sldId id="268" r:id="rId15"/>
    <p:sldId id="275" r:id="rId16"/>
    <p:sldId id="269" r:id="rId17"/>
    <p:sldId id="270" r:id="rId18"/>
    <p:sldId id="272" r:id="rId19"/>
    <p:sldId id="271"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204348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102051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323015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168693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39307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2547230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125143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55671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160992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168625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55C0F4-3893-4B42-8B5B-38AA6AFB0871}" type="datetimeFigureOut">
              <a:rPr lang="en-AU" smtClean="0"/>
              <a:t>21/04/2024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0BD03DE-5FD2-428D-B652-4227568FF178}" type="slidenum">
              <a:rPr lang="en-AU" smtClean="0"/>
              <a:t>‹#›</a:t>
            </a:fld>
            <a:endParaRPr lang="en-AU" dirty="0"/>
          </a:p>
        </p:txBody>
      </p:sp>
    </p:spTree>
    <p:extLst>
      <p:ext uri="{BB962C8B-B14F-4D97-AF65-F5344CB8AC3E}">
        <p14:creationId xmlns:p14="http://schemas.microsoft.com/office/powerpoint/2010/main" val="306352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5C0F4-3893-4B42-8B5B-38AA6AFB0871}" type="datetimeFigureOut">
              <a:rPr lang="en-AU" smtClean="0"/>
              <a:t>21/04/2024</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D03DE-5FD2-428D-B652-4227568FF178}" type="slidenum">
              <a:rPr lang="en-AU" smtClean="0"/>
              <a:t>‹#›</a:t>
            </a:fld>
            <a:endParaRPr lang="en-AU" dirty="0"/>
          </a:p>
        </p:txBody>
      </p:sp>
    </p:spTree>
    <p:extLst>
      <p:ext uri="{BB962C8B-B14F-4D97-AF65-F5344CB8AC3E}">
        <p14:creationId xmlns:p14="http://schemas.microsoft.com/office/powerpoint/2010/main" val="424001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2091"/>
            <a:ext cx="9144000" cy="2387600"/>
          </a:xfrm>
        </p:spPr>
        <p:txBody>
          <a:bodyPr>
            <a:normAutofit fontScale="90000"/>
          </a:bodyPr>
          <a:lstStyle/>
          <a:p>
            <a:r>
              <a:rPr lang="en-AU" sz="8000" dirty="0" smtClean="0"/>
              <a:t>Moving Forward – Understanding True Value</a:t>
            </a:r>
            <a:endParaRPr lang="en-AU" sz="8000" dirty="0"/>
          </a:p>
        </p:txBody>
      </p:sp>
      <p:sp>
        <p:nvSpPr>
          <p:cNvPr id="3" name="Subtitle 2"/>
          <p:cNvSpPr>
            <a:spLocks noGrp="1"/>
          </p:cNvSpPr>
          <p:nvPr>
            <p:ph type="subTitle" idx="1"/>
          </p:nvPr>
        </p:nvSpPr>
        <p:spPr>
          <a:xfrm>
            <a:off x="1524000" y="4022662"/>
            <a:ext cx="9144000" cy="1655762"/>
          </a:xfrm>
        </p:spPr>
        <p:txBody>
          <a:bodyPr>
            <a:normAutofit/>
          </a:bodyPr>
          <a:lstStyle/>
          <a:p>
            <a:r>
              <a:rPr lang="en-AU" sz="4400" dirty="0" smtClean="0"/>
              <a:t>Philippians 3: 4 to 11</a:t>
            </a:r>
            <a:endParaRPr lang="en-AU" sz="44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137090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Three levels of knowing Jesus</a:t>
            </a:r>
            <a:endParaRPr lang="en-AU" dirty="0"/>
          </a:p>
        </p:txBody>
      </p:sp>
      <p:sp>
        <p:nvSpPr>
          <p:cNvPr id="5" name="Content Placeholder 4"/>
          <p:cNvSpPr>
            <a:spLocks noGrp="1"/>
          </p:cNvSpPr>
          <p:nvPr>
            <p:ph idx="1"/>
          </p:nvPr>
        </p:nvSpPr>
        <p:spPr>
          <a:xfrm>
            <a:off x="1030224" y="2301113"/>
            <a:ext cx="10515600" cy="4351338"/>
          </a:xfrm>
        </p:spPr>
        <p:txBody>
          <a:bodyPr>
            <a:normAutofit/>
          </a:bodyPr>
          <a:lstStyle/>
          <a:p>
            <a:pPr marL="514350" indent="-514350">
              <a:buAutoNum type="arabicPeriod"/>
            </a:pPr>
            <a:r>
              <a:rPr lang="en-AU" sz="3200" dirty="0" smtClean="0"/>
              <a:t>Intellectual - to know of</a:t>
            </a:r>
          </a:p>
          <a:p>
            <a:pPr marL="457200" indent="-457200">
              <a:buAutoNum type="arabicPeriod"/>
            </a:pPr>
            <a:r>
              <a:rPr lang="en-AU" sz="3200" dirty="0"/>
              <a:t>Experiential  </a:t>
            </a:r>
            <a:r>
              <a:rPr lang="en-AU" sz="3200" dirty="0" smtClean="0"/>
              <a:t>– to know by</a:t>
            </a:r>
          </a:p>
          <a:p>
            <a:pPr marL="457200" indent="-457200">
              <a:buAutoNum type="arabicPeriod"/>
            </a:pPr>
            <a:r>
              <a:rPr lang="en-AU" sz="3200" dirty="0" smtClean="0"/>
              <a:t>Intimate – to know fully.</a:t>
            </a:r>
            <a:endParaRPr lang="en-AU" sz="3200" dirty="0"/>
          </a:p>
        </p:txBody>
      </p:sp>
    </p:spTree>
    <p:extLst>
      <p:ext uri="{BB962C8B-B14F-4D97-AF65-F5344CB8AC3E}">
        <p14:creationId xmlns:p14="http://schemas.microsoft.com/office/powerpoint/2010/main" val="78720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a:t>1</a:t>
            </a:r>
            <a:r>
              <a:rPr lang="en-AU" dirty="0" smtClean="0"/>
              <a:t>. </a:t>
            </a:r>
            <a:r>
              <a:rPr lang="en-AU" dirty="0" smtClean="0"/>
              <a:t>Intellectual knowledge</a:t>
            </a:r>
            <a:endParaRPr lang="en-AU" dirty="0"/>
          </a:p>
        </p:txBody>
      </p:sp>
      <p:sp>
        <p:nvSpPr>
          <p:cNvPr id="6" name="Rectangle 5"/>
          <p:cNvSpPr/>
          <p:nvPr/>
        </p:nvSpPr>
        <p:spPr>
          <a:xfrm>
            <a:off x="1356360" y="2315432"/>
            <a:ext cx="9241536" cy="2246769"/>
          </a:xfrm>
          <a:prstGeom prst="rect">
            <a:avLst/>
          </a:prstGeom>
        </p:spPr>
        <p:txBody>
          <a:bodyPr wrap="square">
            <a:spAutoFit/>
          </a:bodyPr>
          <a:lstStyle/>
          <a:p>
            <a:r>
              <a:rPr lang="en-AU" sz="2800" dirty="0" smtClean="0">
                <a:latin typeface="Calibri" panose="020F0502020204030204" pitchFamily="34" charset="0"/>
                <a:ea typeface="Calibri" panose="020F0502020204030204" pitchFamily="34" charset="0"/>
                <a:cs typeface="Times New Roman" panose="02020603050405020304" pitchFamily="18" charset="0"/>
              </a:rPr>
              <a:t>Knowing </a:t>
            </a:r>
            <a:r>
              <a:rPr lang="en-AU" sz="2800" dirty="0">
                <a:latin typeface="Calibri" panose="020F0502020204030204" pitchFamily="34" charset="0"/>
                <a:ea typeface="Calibri" panose="020F0502020204030204" pitchFamily="34" charset="0"/>
                <a:cs typeface="Times New Roman" panose="02020603050405020304" pitchFamily="18" charset="0"/>
              </a:rPr>
              <a:t>facts about Christ wasn’t what Paul was after</a:t>
            </a:r>
            <a:r>
              <a:rPr lang="en-AU" sz="2800" dirty="0" smtClean="0">
                <a:latin typeface="Calibri" panose="020F0502020204030204" pitchFamily="34" charset="0"/>
                <a:ea typeface="Calibri" panose="020F0502020204030204" pitchFamily="34" charset="0"/>
                <a:cs typeface="Times New Roman" panose="02020603050405020304" pitchFamily="18" charset="0"/>
              </a:rPr>
              <a:t>.</a:t>
            </a:r>
          </a:p>
          <a:p>
            <a:endParaRPr lang="en-AU" sz="2800" dirty="0" smtClean="0">
              <a:latin typeface="Calibri" panose="020F0502020204030204" pitchFamily="34" charset="0"/>
              <a:ea typeface="Calibri" panose="020F0502020204030204" pitchFamily="34" charset="0"/>
              <a:cs typeface="Times New Roman" panose="02020603050405020304" pitchFamily="18" charset="0"/>
            </a:endParaRPr>
          </a:p>
          <a:p>
            <a:r>
              <a:rPr lang="en-AU" sz="2800" dirty="0" smtClean="0">
                <a:latin typeface="Calibri" panose="020F0502020204030204" pitchFamily="34" charset="0"/>
                <a:ea typeface="Calibri" panose="020F0502020204030204" pitchFamily="34" charset="0"/>
                <a:cs typeface="Times New Roman" panose="02020603050405020304" pitchFamily="18" charset="0"/>
              </a:rPr>
              <a:t>Simply </a:t>
            </a:r>
            <a:r>
              <a:rPr lang="en-AU" sz="2800" dirty="0">
                <a:latin typeface="Calibri" panose="020F0502020204030204" pitchFamily="34" charset="0"/>
                <a:ea typeface="Calibri" panose="020F0502020204030204" pitchFamily="34" charset="0"/>
                <a:cs typeface="Times New Roman" panose="02020603050405020304" pitchFamily="18" charset="0"/>
              </a:rPr>
              <a:t>believing that He exists was not enough for </a:t>
            </a:r>
            <a:r>
              <a:rPr lang="en-AU" sz="2800" dirty="0" smtClean="0">
                <a:latin typeface="Calibri" panose="020F0502020204030204" pitchFamily="34" charset="0"/>
                <a:ea typeface="Calibri" panose="020F0502020204030204" pitchFamily="34" charset="0"/>
                <a:cs typeface="Times New Roman" panose="02020603050405020304" pitchFamily="18" charset="0"/>
              </a:rPr>
              <a:t>him.</a:t>
            </a:r>
          </a:p>
          <a:p>
            <a:endParaRPr lang="en-AU" sz="2800" dirty="0">
              <a:latin typeface="Calibri" panose="020F0502020204030204" pitchFamily="34" charset="0"/>
              <a:ea typeface="Calibri" panose="020F0502020204030204" pitchFamily="34" charset="0"/>
              <a:cs typeface="Times New Roman" panose="02020603050405020304" pitchFamily="18" charset="0"/>
            </a:endParaRPr>
          </a:p>
          <a:p>
            <a:r>
              <a:rPr lang="en-AU" sz="2800" dirty="0" smtClean="0">
                <a:latin typeface="Calibri" panose="020F0502020204030204" pitchFamily="34" charset="0"/>
                <a:ea typeface="Calibri" panose="020F0502020204030204" pitchFamily="34" charset="0"/>
                <a:cs typeface="Times New Roman" panose="02020603050405020304" pitchFamily="18" charset="0"/>
              </a:rPr>
              <a:t>Paul </a:t>
            </a:r>
            <a:r>
              <a:rPr lang="en-AU" sz="2800" dirty="0">
                <a:latin typeface="Calibri" panose="020F0502020204030204" pitchFamily="34" charset="0"/>
                <a:ea typeface="Calibri" panose="020F0502020204030204" pitchFamily="34" charset="0"/>
                <a:cs typeface="Times New Roman" panose="02020603050405020304" pitchFamily="18" charset="0"/>
              </a:rPr>
              <a:t>wanted to know Christ on a deeper level. </a:t>
            </a:r>
            <a:endParaRPr lang="en-AU" sz="2800" dirty="0"/>
          </a:p>
        </p:txBody>
      </p:sp>
    </p:spTree>
    <p:extLst>
      <p:ext uri="{BB962C8B-B14F-4D97-AF65-F5344CB8AC3E}">
        <p14:creationId xmlns:p14="http://schemas.microsoft.com/office/powerpoint/2010/main" val="3775889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a:t>2</a:t>
            </a:r>
            <a:r>
              <a:rPr lang="en-AU" dirty="0" smtClean="0"/>
              <a:t>. Experiential knowledge</a:t>
            </a:r>
            <a:endParaRPr lang="en-AU" dirty="0"/>
          </a:p>
        </p:txBody>
      </p:sp>
      <p:sp>
        <p:nvSpPr>
          <p:cNvPr id="6" name="Rectangle 5"/>
          <p:cNvSpPr/>
          <p:nvPr/>
        </p:nvSpPr>
        <p:spPr>
          <a:xfrm>
            <a:off x="600456" y="1355312"/>
            <a:ext cx="10753344" cy="3970318"/>
          </a:xfrm>
          <a:prstGeom prst="rect">
            <a:avLst/>
          </a:prstGeom>
        </p:spPr>
        <p:txBody>
          <a:bodyPr wrap="square">
            <a:spAutoFit/>
          </a:bodyPr>
          <a:lstStyle/>
          <a:p>
            <a:r>
              <a:rPr lang="en-AU" sz="2800" dirty="0">
                <a:latin typeface="Calibri" panose="020F0502020204030204" pitchFamily="34" charset="0"/>
                <a:ea typeface="Calibri" panose="020F0502020204030204" pitchFamily="34" charset="0"/>
                <a:cs typeface="Times New Roman" panose="02020603050405020304" pitchFamily="18" charset="0"/>
              </a:rPr>
              <a:t>I’ve been to many Christian </a:t>
            </a:r>
            <a:r>
              <a:rPr lang="en-AU" sz="2800" dirty="0" smtClean="0">
                <a:latin typeface="Calibri" panose="020F0502020204030204" pitchFamily="34" charset="0"/>
                <a:ea typeface="Calibri" panose="020F0502020204030204" pitchFamily="34" charset="0"/>
                <a:cs typeface="Times New Roman" panose="02020603050405020304" pitchFamily="18" charset="0"/>
              </a:rPr>
              <a:t>camps and so forth where </a:t>
            </a:r>
            <a:r>
              <a:rPr lang="en-AU" sz="2800" dirty="0">
                <a:latin typeface="Calibri" panose="020F0502020204030204" pitchFamily="34" charset="0"/>
                <a:ea typeface="Calibri" panose="020F0502020204030204" pitchFamily="34" charset="0"/>
                <a:cs typeface="Times New Roman" panose="02020603050405020304" pitchFamily="18" charset="0"/>
              </a:rPr>
              <a:t>people </a:t>
            </a:r>
            <a:r>
              <a:rPr lang="en-AU" sz="2800" dirty="0" smtClean="0">
                <a:latin typeface="Calibri" panose="020F0502020204030204" pitchFamily="34" charset="0"/>
                <a:ea typeface="Calibri" panose="020F0502020204030204" pitchFamily="34" charset="0"/>
                <a:cs typeface="Times New Roman" panose="02020603050405020304" pitchFamily="18" charset="0"/>
              </a:rPr>
              <a:t>have a </a:t>
            </a:r>
            <a:r>
              <a:rPr lang="en-AU" sz="2800" i="1" dirty="0" smtClean="0">
                <a:latin typeface="Calibri" panose="020F0502020204030204" pitchFamily="34" charset="0"/>
                <a:ea typeface="Calibri" panose="020F0502020204030204" pitchFamily="34" charset="0"/>
                <a:cs typeface="Times New Roman" panose="02020603050405020304" pitchFamily="18" charset="0"/>
              </a:rPr>
              <a:t>Jesus experience</a:t>
            </a:r>
            <a:r>
              <a:rPr lang="en-AU" sz="2800" dirty="0" smtClean="0">
                <a:latin typeface="Calibri" panose="020F0502020204030204" pitchFamily="34" charset="0"/>
                <a:ea typeface="Calibri" panose="020F0502020204030204" pitchFamily="34" charset="0"/>
                <a:cs typeface="Times New Roman" panose="02020603050405020304" pitchFamily="18" charset="0"/>
              </a:rPr>
              <a:t>. </a:t>
            </a:r>
            <a:r>
              <a:rPr lang="en-AU" sz="2800" dirty="0">
                <a:latin typeface="Calibri" panose="020F0502020204030204" pitchFamily="34" charset="0"/>
                <a:ea typeface="Calibri" panose="020F0502020204030204" pitchFamily="34" charset="0"/>
                <a:cs typeface="Times New Roman" panose="02020603050405020304" pitchFamily="18" charset="0"/>
              </a:rPr>
              <a:t>B</a:t>
            </a:r>
            <a:r>
              <a:rPr lang="en-AU" sz="2800" dirty="0" smtClean="0">
                <a:latin typeface="Calibri" panose="020F0502020204030204" pitchFamily="34" charset="0"/>
                <a:ea typeface="Calibri" panose="020F0502020204030204" pitchFamily="34" charset="0"/>
                <a:cs typeface="Times New Roman" panose="02020603050405020304" pitchFamily="18" charset="0"/>
              </a:rPr>
              <a:t>ut </a:t>
            </a:r>
            <a:r>
              <a:rPr lang="en-AU" sz="2800" dirty="0">
                <a:latin typeface="Calibri" panose="020F0502020204030204" pitchFamily="34" charset="0"/>
                <a:ea typeface="Calibri" panose="020F0502020204030204" pitchFamily="34" charset="0"/>
                <a:cs typeface="Times New Roman" panose="02020603050405020304" pitchFamily="18" charset="0"/>
              </a:rPr>
              <a:t>many times there is no lasting effect. They have known the presence and power of Jesus Christ. </a:t>
            </a:r>
            <a:r>
              <a:rPr lang="en-AU" sz="2800" i="1" dirty="0">
                <a:latin typeface="Calibri" panose="020F0502020204030204" pitchFamily="34" charset="0"/>
                <a:ea typeface="Calibri" panose="020F0502020204030204" pitchFamily="34" charset="0"/>
                <a:cs typeface="Times New Roman" panose="02020603050405020304" pitchFamily="18" charset="0"/>
              </a:rPr>
              <a:t>They have experienced </a:t>
            </a:r>
            <a:r>
              <a:rPr lang="en-AU" sz="2800" i="1" dirty="0" smtClean="0">
                <a:latin typeface="Calibri" panose="020F0502020204030204" pitchFamily="34" charset="0"/>
                <a:ea typeface="Calibri" panose="020F0502020204030204" pitchFamily="34" charset="0"/>
                <a:cs typeface="Times New Roman" panose="02020603050405020304" pitchFamily="18" charset="0"/>
              </a:rPr>
              <a:t>Him, but </a:t>
            </a:r>
            <a:r>
              <a:rPr lang="en-AU" sz="2800" i="1" dirty="0">
                <a:latin typeface="Calibri" panose="020F0502020204030204" pitchFamily="34" charset="0"/>
                <a:ea typeface="Calibri" panose="020F0502020204030204" pitchFamily="34" charset="0"/>
                <a:cs typeface="Times New Roman" panose="02020603050405020304" pitchFamily="18" charset="0"/>
              </a:rPr>
              <a:t>nothing permanent happened.</a:t>
            </a:r>
          </a:p>
          <a:p>
            <a:endParaRPr lang="en-AU" sz="2800" dirty="0">
              <a:latin typeface="Calibri" panose="020F0502020204030204" pitchFamily="34" charset="0"/>
              <a:ea typeface="Calibri" panose="020F0502020204030204" pitchFamily="34" charset="0"/>
              <a:cs typeface="Times New Roman" panose="02020603050405020304" pitchFamily="18" charset="0"/>
            </a:endParaRPr>
          </a:p>
          <a:p>
            <a:r>
              <a:rPr lang="en-AU" sz="2800" dirty="0">
                <a:latin typeface="Calibri" panose="020F0502020204030204" pitchFamily="34" charset="0"/>
                <a:ea typeface="Calibri" panose="020F0502020204030204" pitchFamily="34" charset="0"/>
                <a:cs typeface="Times New Roman" panose="02020603050405020304" pitchFamily="18" charset="0"/>
              </a:rPr>
              <a:t>“On judgment day many will tell me, ‘Lord, Lord, we prophesied in your name and cast out demons in your name and performed many miracles in your name.’ But I will reply, </a:t>
            </a:r>
            <a:r>
              <a:rPr lang="en-AU" sz="2800" dirty="0" smtClean="0">
                <a:latin typeface="Calibri" panose="020F0502020204030204" pitchFamily="34" charset="0"/>
                <a:ea typeface="Calibri" panose="020F0502020204030204" pitchFamily="34" charset="0"/>
                <a:cs typeface="Times New Roman" panose="02020603050405020304" pitchFamily="18" charset="0"/>
              </a:rPr>
              <a:t>‘I </a:t>
            </a:r>
            <a:r>
              <a:rPr lang="en-AU" sz="2800" dirty="0">
                <a:latin typeface="Calibri" panose="020F0502020204030204" pitchFamily="34" charset="0"/>
                <a:ea typeface="Calibri" panose="020F0502020204030204" pitchFamily="34" charset="0"/>
                <a:cs typeface="Times New Roman" panose="02020603050405020304" pitchFamily="18" charset="0"/>
              </a:rPr>
              <a:t>never knew you. Go away; the things you did were unauthorized</a:t>
            </a:r>
            <a:r>
              <a:rPr lang="en-AU" sz="2800"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smtClean="0">
                <a:latin typeface="Calibri" panose="020F0502020204030204" pitchFamily="34" charset="0"/>
                <a:ea typeface="Calibri" panose="020F0502020204030204" pitchFamily="34" charset="0"/>
                <a:cs typeface="Times New Roman" panose="02020603050405020304" pitchFamily="18" charset="0"/>
              </a:rPr>
              <a:t>Matthew 11: 22,23 (NLT)</a:t>
            </a:r>
            <a:endParaRPr lang="en-AU"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8943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3. Intimate knowledge</a:t>
            </a:r>
            <a:endParaRPr lang="en-AU" dirty="0"/>
          </a:p>
        </p:txBody>
      </p:sp>
      <p:sp>
        <p:nvSpPr>
          <p:cNvPr id="6" name="Rectangle 5"/>
          <p:cNvSpPr/>
          <p:nvPr/>
        </p:nvSpPr>
        <p:spPr>
          <a:xfrm>
            <a:off x="240792" y="1443841"/>
            <a:ext cx="11289792" cy="3970318"/>
          </a:xfrm>
          <a:prstGeom prst="rect">
            <a:avLst/>
          </a:prstGeom>
        </p:spPr>
        <p:txBody>
          <a:bodyPr wrap="square">
            <a:spAutoFit/>
          </a:bodyPr>
          <a:lstStyle/>
          <a:p>
            <a:r>
              <a:rPr lang="en-AU" sz="2800" baseline="30000" dirty="0" smtClean="0">
                <a:latin typeface="Calibri" panose="020F0502020204030204" pitchFamily="34" charset="0"/>
                <a:ea typeface="Calibri" panose="020F0502020204030204" pitchFamily="34" charset="0"/>
                <a:cs typeface="Times New Roman" panose="02020603050405020304" pitchFamily="18" charset="0"/>
              </a:rPr>
              <a:t>38</a:t>
            </a:r>
            <a:r>
              <a:rPr lang="en-AU" sz="2800" dirty="0" smtClean="0">
                <a:latin typeface="Calibri" panose="020F0502020204030204" pitchFamily="34" charset="0"/>
                <a:ea typeface="Calibri" panose="020F0502020204030204" pitchFamily="34" charset="0"/>
                <a:cs typeface="Times New Roman" panose="02020603050405020304" pitchFamily="18" charset="0"/>
              </a:rPr>
              <a:t> As </a:t>
            </a:r>
            <a:r>
              <a:rPr lang="en-AU" sz="2800" dirty="0">
                <a:latin typeface="Calibri" panose="020F0502020204030204" pitchFamily="34" charset="0"/>
                <a:ea typeface="Calibri" panose="020F0502020204030204" pitchFamily="34" charset="0"/>
                <a:cs typeface="Times New Roman" panose="02020603050405020304" pitchFamily="18" charset="0"/>
              </a:rPr>
              <a:t>Jesus and the disciples continued on their way to Jerusalem, they came to a village where a woman named Martha welcomed them into her home. Her sister, Mary, sat at the Lord’s feet, listening to what he taught. But Martha was worrying over the big dinner she was preparing. She came to Jesus and said, “Lord, doesn’t it seem unfair to you that my sister just sits here while I do all the work? Tell her to come and help me.”</a:t>
            </a:r>
          </a:p>
          <a:p>
            <a:r>
              <a:rPr lang="en-AU" sz="2800" dirty="0">
                <a:latin typeface="Calibri" panose="020F0502020204030204" pitchFamily="34" charset="0"/>
                <a:ea typeface="Calibri" panose="020F0502020204030204" pitchFamily="34" charset="0"/>
                <a:cs typeface="Times New Roman" panose="02020603050405020304" pitchFamily="18" charset="0"/>
              </a:rPr>
              <a:t>But the Lord said to her, “My dear Martha, you are so upset over all these details! There is really only one thing worth being concerned about. Mary has discovered it—and I won’t take it away from her</a:t>
            </a:r>
            <a:r>
              <a:rPr lang="en-AU" sz="2800"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smtClean="0">
                <a:latin typeface="Calibri" panose="020F0502020204030204" pitchFamily="34" charset="0"/>
                <a:ea typeface="Calibri" panose="020F0502020204030204" pitchFamily="34" charset="0"/>
                <a:cs typeface="Times New Roman" panose="02020603050405020304" pitchFamily="18" charset="0"/>
              </a:rPr>
              <a:t>Luke 10: 38-42 (NLT)</a:t>
            </a:r>
            <a:endParaRPr lang="en-AU"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549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3. Intimate </a:t>
            </a:r>
            <a:r>
              <a:rPr lang="en-AU" dirty="0" smtClean="0"/>
              <a:t>knowledge – Tru</a:t>
            </a:r>
            <a:r>
              <a:rPr lang="en-AU" dirty="0" smtClean="0"/>
              <a:t>e and only </a:t>
            </a:r>
            <a:r>
              <a:rPr lang="en-AU" b="1" dirty="0" smtClean="0">
                <a:solidFill>
                  <a:srgbClr val="FF0000"/>
                </a:solidFill>
              </a:rPr>
              <a:t>Value</a:t>
            </a:r>
            <a:endParaRPr lang="en-AU" b="1" dirty="0">
              <a:solidFill>
                <a:srgbClr val="FF0000"/>
              </a:solidFill>
            </a:endParaRPr>
          </a:p>
        </p:txBody>
      </p:sp>
      <p:sp>
        <p:nvSpPr>
          <p:cNvPr id="7" name="Rectangle 6"/>
          <p:cNvSpPr/>
          <p:nvPr/>
        </p:nvSpPr>
        <p:spPr>
          <a:xfrm>
            <a:off x="1237488" y="2020824"/>
            <a:ext cx="9717024" cy="3108543"/>
          </a:xfrm>
          <a:prstGeom prst="rect">
            <a:avLst/>
          </a:prstGeom>
        </p:spPr>
        <p:txBody>
          <a:bodyPr wrap="square">
            <a:spAutoFit/>
          </a:bodyPr>
          <a:lstStyle/>
          <a:p>
            <a:r>
              <a:rPr lang="en-AU" sz="2800" dirty="0"/>
              <a:t>Paul said he wanted to know Christ. This is what he was talking about. He wanted </a:t>
            </a:r>
            <a:r>
              <a:rPr lang="en-AU" sz="2800" dirty="0" smtClean="0"/>
              <a:t>the </a:t>
            </a:r>
            <a:r>
              <a:rPr lang="en-AU" sz="2800" dirty="0"/>
              <a:t>kind of intimate knowledge of </a:t>
            </a:r>
            <a:r>
              <a:rPr lang="en-AU" sz="2800" dirty="0" smtClean="0"/>
              <a:t>Jesus that </a:t>
            </a:r>
            <a:r>
              <a:rPr lang="en-AU" sz="2800" dirty="0" smtClean="0"/>
              <a:t>Mary </a:t>
            </a:r>
            <a:r>
              <a:rPr lang="en-AU" sz="2800" dirty="0" smtClean="0"/>
              <a:t>was seeking.</a:t>
            </a:r>
          </a:p>
          <a:p>
            <a:r>
              <a:rPr lang="en-AU" sz="2800" dirty="0" smtClean="0"/>
              <a:t>Even </a:t>
            </a:r>
            <a:r>
              <a:rPr lang="en-AU" sz="2800" dirty="0"/>
              <a:t>after serving </a:t>
            </a:r>
            <a:r>
              <a:rPr lang="en-AU" sz="2800" dirty="0" smtClean="0"/>
              <a:t>he </a:t>
            </a:r>
            <a:r>
              <a:rPr lang="en-AU" sz="2800" dirty="0"/>
              <a:t>didn’t think he had arrived. </a:t>
            </a:r>
            <a:endParaRPr lang="en-AU" sz="2800" dirty="0" smtClean="0"/>
          </a:p>
          <a:p>
            <a:r>
              <a:rPr lang="en-AU" sz="2800" dirty="0" smtClean="0"/>
              <a:t>He </a:t>
            </a:r>
            <a:r>
              <a:rPr lang="en-AU" sz="2800" dirty="0"/>
              <a:t>knew that his intimate relationship with Christ could still grow. </a:t>
            </a:r>
            <a:r>
              <a:rPr lang="en-AU" sz="2800" i="1" dirty="0"/>
              <a:t>He wanted to know Christ in His fullness, and in fact, to become like Christ.</a:t>
            </a:r>
          </a:p>
        </p:txBody>
      </p:sp>
    </p:spTree>
    <p:extLst>
      <p:ext uri="{BB962C8B-B14F-4D97-AF65-F5344CB8AC3E}">
        <p14:creationId xmlns:p14="http://schemas.microsoft.com/office/powerpoint/2010/main" val="235461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3240" y="2191435"/>
            <a:ext cx="5989320" cy="1015663"/>
          </a:xfrm>
          <a:prstGeom prst="rect">
            <a:avLst/>
          </a:prstGeom>
          <a:noFill/>
        </p:spPr>
        <p:txBody>
          <a:bodyPr wrap="square" rtlCol="0" anchor="ctr">
            <a:spAutoFit/>
          </a:bodyPr>
          <a:lstStyle/>
          <a:p>
            <a:pPr algn="ctr"/>
            <a:r>
              <a:rPr lang="en-AU" sz="6000" i="1" dirty="0" smtClean="0">
                <a:solidFill>
                  <a:schemeClr val="bg1">
                    <a:lumMod val="85000"/>
                  </a:schemeClr>
                </a:solidFill>
              </a:rPr>
              <a:t>SO</a:t>
            </a:r>
            <a:r>
              <a:rPr lang="en-AU" sz="6000" i="1" dirty="0" smtClean="0">
                <a:solidFill>
                  <a:srgbClr val="FF0000"/>
                </a:solidFill>
              </a:rPr>
              <a:t>Application</a:t>
            </a:r>
            <a:r>
              <a:rPr lang="en-AU" sz="6000" i="1" dirty="0" smtClean="0">
                <a:solidFill>
                  <a:schemeClr val="bg1">
                    <a:lumMod val="85000"/>
                  </a:schemeClr>
                </a:solidFill>
              </a:rPr>
              <a:t>P</a:t>
            </a:r>
            <a:endParaRPr lang="en-AU" sz="6000" i="1" dirty="0">
              <a:solidFill>
                <a:schemeClr val="bg1">
                  <a:lumMod val="85000"/>
                </a:schemeClr>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1798769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How </a:t>
            </a:r>
            <a:r>
              <a:rPr lang="en-AU" dirty="0" smtClean="0"/>
              <a:t>to have an intimate knowledge </a:t>
            </a:r>
            <a:r>
              <a:rPr lang="en-AU" dirty="0" smtClean="0"/>
              <a:t>of Jesus</a:t>
            </a:r>
            <a:endParaRPr lang="en-AU" dirty="0"/>
          </a:p>
        </p:txBody>
      </p:sp>
      <p:sp>
        <p:nvSpPr>
          <p:cNvPr id="7" name="Rectangle 6"/>
          <p:cNvSpPr/>
          <p:nvPr/>
        </p:nvSpPr>
        <p:spPr>
          <a:xfrm>
            <a:off x="1822704" y="1545336"/>
            <a:ext cx="8546592" cy="2677656"/>
          </a:xfrm>
          <a:prstGeom prst="rect">
            <a:avLst/>
          </a:prstGeom>
        </p:spPr>
        <p:txBody>
          <a:bodyPr wrap="square">
            <a:spAutoFit/>
          </a:bodyPr>
          <a:lstStyle/>
          <a:p>
            <a:r>
              <a:rPr lang="en-AU" sz="2800" dirty="0"/>
              <a:t>1. </a:t>
            </a:r>
            <a:r>
              <a:rPr lang="en-AU" sz="2800" b="1" dirty="0">
                <a:solidFill>
                  <a:srgbClr val="FF0000"/>
                </a:solidFill>
              </a:rPr>
              <a:t>Talk</a:t>
            </a:r>
            <a:r>
              <a:rPr lang="en-AU" sz="2800" dirty="0"/>
              <a:t> with Him</a:t>
            </a:r>
          </a:p>
          <a:p>
            <a:r>
              <a:rPr lang="en-AU" sz="2800" dirty="0"/>
              <a:t>T</a:t>
            </a:r>
            <a:r>
              <a:rPr lang="en-AU" sz="2800" dirty="0" smtClean="0"/>
              <a:t>he </a:t>
            </a:r>
            <a:r>
              <a:rPr lang="en-AU" sz="2800" dirty="0"/>
              <a:t>biggest part of any relationship is communication. </a:t>
            </a:r>
            <a:endParaRPr lang="en-AU" sz="2800" dirty="0" smtClean="0"/>
          </a:p>
          <a:p>
            <a:endParaRPr lang="en-AU" sz="2800" dirty="0"/>
          </a:p>
          <a:p>
            <a:r>
              <a:rPr lang="en-AU" sz="2800" dirty="0" smtClean="0"/>
              <a:t>2</a:t>
            </a:r>
            <a:r>
              <a:rPr lang="en-AU" sz="2800" dirty="0"/>
              <a:t>. </a:t>
            </a:r>
            <a:r>
              <a:rPr lang="en-AU" sz="2800" b="1" dirty="0" smtClean="0">
                <a:solidFill>
                  <a:srgbClr val="FF0000"/>
                </a:solidFill>
              </a:rPr>
              <a:t>Learn</a:t>
            </a:r>
            <a:r>
              <a:rPr lang="en-AU" sz="2800" dirty="0" smtClean="0"/>
              <a:t> about Him</a:t>
            </a:r>
            <a:endParaRPr lang="en-AU" sz="2800" dirty="0"/>
          </a:p>
          <a:p>
            <a:r>
              <a:rPr lang="en-AU" sz="2800" dirty="0"/>
              <a:t>In building a relationship it’s important to learn about the other person</a:t>
            </a:r>
            <a:r>
              <a:rPr lang="en-AU" sz="2800" dirty="0" smtClean="0"/>
              <a:t>.</a:t>
            </a:r>
            <a:endParaRPr lang="en-AU" sz="2800" dirty="0"/>
          </a:p>
        </p:txBody>
      </p:sp>
    </p:spTree>
    <p:extLst>
      <p:ext uri="{BB962C8B-B14F-4D97-AF65-F5344CB8AC3E}">
        <p14:creationId xmlns:p14="http://schemas.microsoft.com/office/powerpoint/2010/main" val="909808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Seven steps to intimate knowing of Jesus</a:t>
            </a:r>
            <a:endParaRPr lang="en-AU" dirty="0"/>
          </a:p>
        </p:txBody>
      </p:sp>
      <p:sp>
        <p:nvSpPr>
          <p:cNvPr id="7" name="Rectangle 6"/>
          <p:cNvSpPr/>
          <p:nvPr/>
        </p:nvSpPr>
        <p:spPr>
          <a:xfrm>
            <a:off x="1822704" y="1490472"/>
            <a:ext cx="8546592" cy="3539430"/>
          </a:xfrm>
          <a:prstGeom prst="rect">
            <a:avLst/>
          </a:prstGeom>
        </p:spPr>
        <p:txBody>
          <a:bodyPr wrap="square">
            <a:spAutoFit/>
          </a:bodyPr>
          <a:lstStyle/>
          <a:p>
            <a:r>
              <a:rPr lang="en-AU" sz="2800" dirty="0" smtClean="0"/>
              <a:t>3</a:t>
            </a:r>
            <a:r>
              <a:rPr lang="en-AU" sz="2800" dirty="0"/>
              <a:t>. </a:t>
            </a:r>
            <a:r>
              <a:rPr lang="en-AU" sz="2800" b="1" dirty="0">
                <a:solidFill>
                  <a:srgbClr val="FF0000"/>
                </a:solidFill>
              </a:rPr>
              <a:t>Memorize</a:t>
            </a:r>
            <a:r>
              <a:rPr lang="en-AU" sz="2800" dirty="0"/>
              <a:t> His </a:t>
            </a:r>
            <a:r>
              <a:rPr lang="en-AU" sz="2800" dirty="0" smtClean="0"/>
              <a:t>Word</a:t>
            </a:r>
            <a:endParaRPr lang="en-AU" sz="2800" dirty="0"/>
          </a:p>
          <a:p>
            <a:r>
              <a:rPr lang="en-AU" sz="2800" dirty="0" smtClean="0"/>
              <a:t>I </a:t>
            </a:r>
            <a:r>
              <a:rPr lang="en-AU" sz="2800" dirty="0"/>
              <a:t>have hidden your word in my heart, that I might not sin against you</a:t>
            </a:r>
            <a:r>
              <a:rPr lang="en-AU" sz="2800" dirty="0" smtClean="0"/>
              <a:t>. </a:t>
            </a:r>
            <a:r>
              <a:rPr lang="en-AU" sz="2400" dirty="0"/>
              <a:t>Psalm 119:11 (NLT)</a:t>
            </a:r>
          </a:p>
          <a:p>
            <a:endParaRPr lang="en-AU" sz="2800" dirty="0"/>
          </a:p>
          <a:p>
            <a:r>
              <a:rPr lang="en-AU" sz="2800" dirty="0" smtClean="0"/>
              <a:t>How </a:t>
            </a:r>
            <a:r>
              <a:rPr lang="en-AU" sz="2800" dirty="0"/>
              <a:t>does memorizing the Bible help this to happen? It gets you thinking about things that are pure and good. </a:t>
            </a:r>
            <a:endParaRPr lang="en-AU" sz="2800" dirty="0" smtClean="0"/>
          </a:p>
          <a:p>
            <a:endParaRPr lang="en-AU" sz="2800" dirty="0"/>
          </a:p>
          <a:p>
            <a:r>
              <a:rPr lang="en-AU" sz="2800" dirty="0"/>
              <a:t>4. </a:t>
            </a:r>
            <a:r>
              <a:rPr lang="en-AU" sz="2800" b="1" dirty="0">
                <a:solidFill>
                  <a:srgbClr val="FF0000"/>
                </a:solidFill>
              </a:rPr>
              <a:t>Read</a:t>
            </a:r>
            <a:r>
              <a:rPr lang="en-AU" sz="2800" dirty="0"/>
              <a:t> a Devotional </a:t>
            </a:r>
            <a:r>
              <a:rPr lang="en-AU" sz="2800" dirty="0" smtClean="0"/>
              <a:t>Book.</a:t>
            </a:r>
            <a:endParaRPr lang="en-AU" sz="2800" dirty="0"/>
          </a:p>
        </p:txBody>
      </p:sp>
    </p:spTree>
    <p:extLst>
      <p:ext uri="{BB962C8B-B14F-4D97-AF65-F5344CB8AC3E}">
        <p14:creationId xmlns:p14="http://schemas.microsoft.com/office/powerpoint/2010/main" val="303334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Seven steps to intimate knowing of Jesus</a:t>
            </a:r>
            <a:endParaRPr lang="en-AU" dirty="0"/>
          </a:p>
        </p:txBody>
      </p:sp>
      <p:sp>
        <p:nvSpPr>
          <p:cNvPr id="7" name="Rectangle 6"/>
          <p:cNvSpPr/>
          <p:nvPr/>
        </p:nvSpPr>
        <p:spPr>
          <a:xfrm>
            <a:off x="1822704" y="1508760"/>
            <a:ext cx="8546592" cy="3539430"/>
          </a:xfrm>
          <a:prstGeom prst="rect">
            <a:avLst/>
          </a:prstGeom>
        </p:spPr>
        <p:txBody>
          <a:bodyPr wrap="square">
            <a:spAutoFit/>
          </a:bodyPr>
          <a:lstStyle/>
          <a:p>
            <a:r>
              <a:rPr lang="en-AU" sz="2800" dirty="0" smtClean="0"/>
              <a:t>5</a:t>
            </a:r>
            <a:r>
              <a:rPr lang="en-AU" sz="2800" dirty="0"/>
              <a:t>. </a:t>
            </a:r>
            <a:r>
              <a:rPr lang="en-AU" sz="2800" b="1" dirty="0">
                <a:solidFill>
                  <a:srgbClr val="FF0000"/>
                </a:solidFill>
              </a:rPr>
              <a:t>Worship</a:t>
            </a:r>
            <a:r>
              <a:rPr lang="en-AU" sz="2800" dirty="0"/>
              <a:t> Him</a:t>
            </a:r>
          </a:p>
          <a:p>
            <a:r>
              <a:rPr lang="en-AU" sz="2800" i="1" dirty="0"/>
              <a:t>Regular worship directs your attention and energies toward God and reinforces His priority in your life. </a:t>
            </a:r>
            <a:endParaRPr lang="en-AU" sz="2800" i="1" dirty="0" smtClean="0"/>
          </a:p>
          <a:p>
            <a:endParaRPr lang="en-AU" sz="2800" dirty="0"/>
          </a:p>
          <a:p>
            <a:r>
              <a:rPr lang="en-AU" sz="2800" dirty="0" smtClean="0"/>
              <a:t>6</a:t>
            </a:r>
            <a:r>
              <a:rPr lang="en-AU" sz="2800" dirty="0"/>
              <a:t>. Be </a:t>
            </a:r>
            <a:r>
              <a:rPr lang="en-AU" sz="2800" b="1" dirty="0">
                <a:solidFill>
                  <a:srgbClr val="FF0000"/>
                </a:solidFill>
              </a:rPr>
              <a:t>Involved</a:t>
            </a:r>
            <a:r>
              <a:rPr lang="en-AU" sz="2800" dirty="0"/>
              <a:t> in a </a:t>
            </a:r>
            <a:r>
              <a:rPr lang="en-AU" sz="2800" dirty="0" smtClean="0"/>
              <a:t>Connect </a:t>
            </a:r>
            <a:r>
              <a:rPr lang="en-AU" sz="2800" dirty="0"/>
              <a:t>Group</a:t>
            </a:r>
          </a:p>
          <a:p>
            <a:endParaRPr lang="en-AU" sz="2800" dirty="0" smtClean="0"/>
          </a:p>
          <a:p>
            <a:r>
              <a:rPr lang="en-AU" sz="2800" dirty="0" smtClean="0"/>
              <a:t>7</a:t>
            </a:r>
            <a:r>
              <a:rPr lang="en-AU" sz="2800" dirty="0"/>
              <a:t>. </a:t>
            </a:r>
            <a:r>
              <a:rPr lang="en-AU" sz="2800" b="1" dirty="0" smtClean="0">
                <a:solidFill>
                  <a:srgbClr val="FF0000"/>
                </a:solidFill>
              </a:rPr>
              <a:t>Commune</a:t>
            </a:r>
            <a:r>
              <a:rPr lang="en-AU" sz="2800" dirty="0" smtClean="0"/>
              <a:t> </a:t>
            </a:r>
            <a:r>
              <a:rPr lang="en-AU" sz="2800" dirty="0"/>
              <a:t>with Others</a:t>
            </a:r>
          </a:p>
          <a:p>
            <a:r>
              <a:rPr lang="en-AU" sz="2800" dirty="0" smtClean="0"/>
              <a:t>Become a vital part </a:t>
            </a:r>
            <a:r>
              <a:rPr lang="en-AU" sz="2800" dirty="0"/>
              <a:t>of a local </a:t>
            </a:r>
            <a:r>
              <a:rPr lang="en-AU" sz="2800" dirty="0" smtClean="0"/>
              <a:t>church.</a:t>
            </a:r>
            <a:endParaRPr lang="en-AU" sz="2800" dirty="0"/>
          </a:p>
        </p:txBody>
      </p:sp>
    </p:spTree>
    <p:extLst>
      <p:ext uri="{BB962C8B-B14F-4D97-AF65-F5344CB8AC3E}">
        <p14:creationId xmlns:p14="http://schemas.microsoft.com/office/powerpoint/2010/main" val="211171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It’s all for and about gaining </a:t>
            </a:r>
            <a:r>
              <a:rPr lang="en-AU" b="1" i="1" dirty="0" smtClean="0">
                <a:solidFill>
                  <a:srgbClr val="FF0000"/>
                </a:solidFill>
              </a:rPr>
              <a:t>God’s </a:t>
            </a:r>
            <a:r>
              <a:rPr lang="en-AU" b="1" i="1" dirty="0" smtClean="0">
                <a:solidFill>
                  <a:srgbClr val="FF0000"/>
                </a:solidFill>
              </a:rPr>
              <a:t>Righteousness</a:t>
            </a:r>
            <a:endParaRPr lang="en-AU" b="1" i="1" dirty="0">
              <a:solidFill>
                <a:srgbClr val="FF0000"/>
              </a:solidFill>
            </a:endParaRPr>
          </a:p>
        </p:txBody>
      </p:sp>
      <p:sp>
        <p:nvSpPr>
          <p:cNvPr id="7" name="Rectangle 6"/>
          <p:cNvSpPr/>
          <p:nvPr/>
        </p:nvSpPr>
        <p:spPr>
          <a:xfrm>
            <a:off x="1822704" y="2020824"/>
            <a:ext cx="8546592" cy="523220"/>
          </a:xfrm>
          <a:prstGeom prst="rect">
            <a:avLst/>
          </a:prstGeom>
        </p:spPr>
        <p:txBody>
          <a:bodyPr wrap="square">
            <a:spAutoFit/>
          </a:bodyPr>
          <a:lstStyle/>
          <a:p>
            <a:endParaRPr lang="en-AU" sz="2800" dirty="0"/>
          </a:p>
        </p:txBody>
      </p:sp>
      <p:sp>
        <p:nvSpPr>
          <p:cNvPr id="2" name="Rectangle 1"/>
          <p:cNvSpPr/>
          <p:nvPr/>
        </p:nvSpPr>
        <p:spPr>
          <a:xfrm>
            <a:off x="-18288" y="1752309"/>
            <a:ext cx="5468112" cy="2800767"/>
          </a:xfrm>
          <a:prstGeom prst="rect">
            <a:avLst/>
          </a:prstGeom>
        </p:spPr>
        <p:txBody>
          <a:bodyPr wrap="square">
            <a:spAutoFit/>
          </a:bodyPr>
          <a:lstStyle/>
          <a:p>
            <a:pPr algn="ctr"/>
            <a:r>
              <a:rPr lang="en-AU" sz="4400" dirty="0" smtClean="0">
                <a:solidFill>
                  <a:srgbClr val="000000"/>
                </a:solidFill>
                <a:latin typeface="ui-sans-serif"/>
              </a:rPr>
              <a:t>God’s </a:t>
            </a:r>
            <a:r>
              <a:rPr lang="en-AU" sz="4400" dirty="0">
                <a:solidFill>
                  <a:srgbClr val="000000"/>
                </a:solidFill>
                <a:latin typeface="ui-sans-serif"/>
              </a:rPr>
              <a:t>approval </a:t>
            </a:r>
            <a:r>
              <a:rPr lang="en-AU" sz="4400" dirty="0" smtClean="0">
                <a:solidFill>
                  <a:srgbClr val="000000"/>
                </a:solidFill>
                <a:latin typeface="ui-sans-serif"/>
              </a:rPr>
              <a:t/>
            </a:r>
            <a:br>
              <a:rPr lang="en-AU" sz="4400" dirty="0" smtClean="0">
                <a:solidFill>
                  <a:srgbClr val="000000"/>
                </a:solidFill>
                <a:latin typeface="ui-sans-serif"/>
              </a:rPr>
            </a:br>
            <a:r>
              <a:rPr lang="en-AU" sz="4400" dirty="0" smtClean="0">
                <a:solidFill>
                  <a:srgbClr val="000000"/>
                </a:solidFill>
                <a:latin typeface="ui-sans-serif"/>
              </a:rPr>
              <a:t>or </a:t>
            </a:r>
            <a:br>
              <a:rPr lang="en-AU" sz="4400" dirty="0" smtClean="0">
                <a:solidFill>
                  <a:srgbClr val="000000"/>
                </a:solidFill>
                <a:latin typeface="ui-sans-serif"/>
              </a:rPr>
            </a:br>
            <a:r>
              <a:rPr lang="en-AU" sz="4400" dirty="0" smtClean="0">
                <a:solidFill>
                  <a:srgbClr val="000000"/>
                </a:solidFill>
                <a:latin typeface="ui-sans-serif"/>
              </a:rPr>
              <a:t>being </a:t>
            </a:r>
            <a:r>
              <a:rPr lang="en-AU" sz="4400" dirty="0">
                <a:solidFill>
                  <a:srgbClr val="000000"/>
                </a:solidFill>
                <a:latin typeface="ui-sans-serif"/>
              </a:rPr>
              <a:t>considered right in </a:t>
            </a:r>
            <a:r>
              <a:rPr lang="en-AU" sz="4400" dirty="0" smtClean="0">
                <a:solidFill>
                  <a:srgbClr val="000000"/>
                </a:solidFill>
                <a:latin typeface="ui-sans-serif"/>
              </a:rPr>
              <a:t>His </a:t>
            </a:r>
            <a:r>
              <a:rPr lang="en-AU" sz="4400" dirty="0">
                <a:solidFill>
                  <a:srgbClr val="000000"/>
                </a:solidFill>
                <a:latin typeface="ui-sans-serif"/>
              </a:rPr>
              <a:t>eyes</a:t>
            </a:r>
            <a:endParaRPr lang="en-AU" sz="4400" dirty="0"/>
          </a:p>
        </p:txBody>
      </p:sp>
      <p:sp>
        <p:nvSpPr>
          <p:cNvPr id="5" name="AutoShape 2" descr="We are the righteousness of God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6" name="Picture 5"/>
          <p:cNvPicPr>
            <a:picLocks noChangeAspect="1"/>
          </p:cNvPicPr>
          <p:nvPr/>
        </p:nvPicPr>
        <p:blipFill>
          <a:blip r:embed="rId3"/>
          <a:stretch>
            <a:fillRect/>
          </a:stretch>
        </p:blipFill>
        <p:spPr>
          <a:xfrm>
            <a:off x="7415783" y="1150157"/>
            <a:ext cx="4005074" cy="4005070"/>
          </a:xfrm>
          <a:prstGeom prst="rect">
            <a:avLst/>
          </a:prstGeom>
        </p:spPr>
      </p:pic>
    </p:spTree>
    <p:extLst>
      <p:ext uri="{BB962C8B-B14F-4D97-AF65-F5344CB8AC3E}">
        <p14:creationId xmlns:p14="http://schemas.microsoft.com/office/powerpoint/2010/main" val="315301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3240" y="2191435"/>
            <a:ext cx="5989320" cy="1015663"/>
          </a:xfrm>
          <a:prstGeom prst="rect">
            <a:avLst/>
          </a:prstGeom>
          <a:noFill/>
        </p:spPr>
        <p:txBody>
          <a:bodyPr wrap="square" rtlCol="0" anchor="ctr">
            <a:spAutoFit/>
          </a:bodyPr>
          <a:lstStyle/>
          <a:p>
            <a:pPr algn="ctr"/>
            <a:r>
              <a:rPr lang="en-AU" sz="6000" i="1" dirty="0" smtClean="0">
                <a:solidFill>
                  <a:srgbClr val="FF0000"/>
                </a:solidFill>
              </a:rPr>
              <a:t>Scripture</a:t>
            </a:r>
            <a:r>
              <a:rPr lang="en-AU" sz="6000" i="1" dirty="0" smtClean="0">
                <a:solidFill>
                  <a:schemeClr val="bg1">
                    <a:lumMod val="85000"/>
                  </a:schemeClr>
                </a:solidFill>
              </a:rPr>
              <a:t>OAP</a:t>
            </a:r>
            <a:endParaRPr lang="en-AU" sz="6000" i="1" dirty="0" smtClean="0">
              <a:solidFill>
                <a:schemeClr val="bg1">
                  <a:lumMod val="85000"/>
                </a:schemeClr>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612285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3240" y="2191435"/>
            <a:ext cx="5989320" cy="1015663"/>
          </a:xfrm>
          <a:prstGeom prst="rect">
            <a:avLst/>
          </a:prstGeom>
          <a:noFill/>
        </p:spPr>
        <p:txBody>
          <a:bodyPr wrap="square" rtlCol="0" anchor="ctr">
            <a:spAutoFit/>
          </a:bodyPr>
          <a:lstStyle/>
          <a:p>
            <a:pPr algn="ctr"/>
            <a:r>
              <a:rPr lang="en-AU" sz="6000" i="1" dirty="0" smtClean="0">
                <a:solidFill>
                  <a:schemeClr val="bg1">
                    <a:lumMod val="85000"/>
                  </a:schemeClr>
                </a:solidFill>
              </a:rPr>
              <a:t>SOA</a:t>
            </a:r>
            <a:r>
              <a:rPr lang="en-AU" sz="6000" i="1" dirty="0" smtClean="0">
                <a:solidFill>
                  <a:srgbClr val="FF0000"/>
                </a:solidFill>
              </a:rPr>
              <a:t>Prayer</a:t>
            </a:r>
            <a:endParaRPr lang="en-AU" sz="6000" i="1" dirty="0">
              <a:solidFill>
                <a:srgbClr val="FF0000"/>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99987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7528" y="867537"/>
            <a:ext cx="9607296" cy="4647426"/>
          </a:xfrm>
          <a:prstGeom prst="rect">
            <a:avLst/>
          </a:prstGeom>
        </p:spPr>
        <p:txBody>
          <a:bodyPr wrap="square">
            <a:spAutoFit/>
          </a:bodyPr>
          <a:lstStyle/>
          <a:p>
            <a:r>
              <a:rPr lang="en-AU" sz="2000" baseline="30000" dirty="0" smtClean="0"/>
              <a:t>1</a:t>
            </a:r>
            <a:r>
              <a:rPr lang="en-AU" sz="2000" dirty="0" smtClean="0"/>
              <a:t> Further</a:t>
            </a:r>
            <a:r>
              <a:rPr lang="en-AU" sz="2000" dirty="0"/>
              <a:t>, my brothers and sisters, rejoice in the Lord! It is no trouble for me to write the same things to you again, and it is a safeguard for you. </a:t>
            </a:r>
            <a:r>
              <a:rPr lang="en-AU" sz="2000" baseline="30000" dirty="0"/>
              <a:t>2</a:t>
            </a:r>
            <a:r>
              <a:rPr lang="en-AU" sz="2000" dirty="0"/>
              <a:t> Watch out for those dogs, those evildoers, those mutilators of the flesh. </a:t>
            </a:r>
            <a:r>
              <a:rPr lang="en-AU" sz="2000" baseline="30000" dirty="0"/>
              <a:t>3</a:t>
            </a:r>
            <a:r>
              <a:rPr lang="en-AU" sz="2000" dirty="0"/>
              <a:t> For it is we who are the circumcision, we who serve God by his Spirit, who boast in Christ Jesus, and who put no confidence in the flesh— </a:t>
            </a:r>
            <a:r>
              <a:rPr lang="en-AU" sz="2000" baseline="30000" dirty="0"/>
              <a:t>4</a:t>
            </a:r>
            <a:r>
              <a:rPr lang="en-AU" sz="2000" dirty="0"/>
              <a:t> though I myself have reasons for such confidence</a:t>
            </a:r>
            <a:r>
              <a:rPr lang="en-AU" sz="2000" dirty="0" smtClean="0"/>
              <a:t>.</a:t>
            </a:r>
          </a:p>
          <a:p>
            <a:endParaRPr lang="en-AU" sz="2800" dirty="0" smtClean="0"/>
          </a:p>
          <a:p>
            <a:r>
              <a:rPr lang="en-AU" sz="2800" dirty="0" smtClean="0"/>
              <a:t>If someone else thinks they have reasons to put confidence in the flesh, I have more: </a:t>
            </a:r>
            <a:r>
              <a:rPr lang="en-AU" sz="2800" baseline="30000" dirty="0" smtClean="0"/>
              <a:t>5</a:t>
            </a:r>
            <a:r>
              <a:rPr lang="en-AU" sz="2800" dirty="0" smtClean="0"/>
              <a:t> circumcised on the eighth day, of the people of Israel, of the tribe of Benjamin, a Hebrew of Hebrews; in regard to the law, a Pharisee; </a:t>
            </a:r>
            <a:r>
              <a:rPr lang="en-AU" sz="2800" baseline="30000" dirty="0" smtClean="0"/>
              <a:t>6</a:t>
            </a:r>
            <a:r>
              <a:rPr lang="en-AU" sz="2800" dirty="0" smtClean="0"/>
              <a:t> as for zeal, persecuting the church; as for righteousness based on the law, faultless.</a:t>
            </a:r>
          </a:p>
          <a:p>
            <a:endParaRPr lang="en-AU" sz="2800" dirty="0" smtClean="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280353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2352" y="474345"/>
            <a:ext cx="9607296" cy="4832092"/>
          </a:xfrm>
          <a:prstGeom prst="rect">
            <a:avLst/>
          </a:prstGeom>
        </p:spPr>
        <p:txBody>
          <a:bodyPr wrap="square">
            <a:spAutoFit/>
          </a:bodyPr>
          <a:lstStyle/>
          <a:p>
            <a:r>
              <a:rPr lang="en-AU" sz="2800" baseline="30000" dirty="0" smtClean="0"/>
              <a:t>7</a:t>
            </a:r>
            <a:r>
              <a:rPr lang="en-AU" sz="2800" dirty="0" smtClean="0"/>
              <a:t> But whatever were gains to me I now consider loss for the sake of Christ.</a:t>
            </a:r>
            <a:r>
              <a:rPr lang="en-AU" sz="2800" baseline="30000" dirty="0" smtClean="0"/>
              <a:t> 8 </a:t>
            </a:r>
            <a:r>
              <a:rPr lang="en-AU" sz="2800" dirty="0" smtClean="0"/>
              <a:t>What is more, I consider everything a loss because of the surpassing worth of </a:t>
            </a:r>
            <a:r>
              <a:rPr lang="en-AU" sz="2800" b="1" dirty="0" smtClean="0">
                <a:solidFill>
                  <a:srgbClr val="FF0000"/>
                </a:solidFill>
              </a:rPr>
              <a:t>knowing</a:t>
            </a:r>
            <a:r>
              <a:rPr lang="en-AU" sz="2800" dirty="0" smtClean="0"/>
              <a:t> Christ Jesus my Lord, for whose sake I have lost all things. I consider them garbage, that I may gain Christ </a:t>
            </a:r>
            <a:r>
              <a:rPr lang="en-AU" sz="2800" baseline="30000" dirty="0" smtClean="0"/>
              <a:t>9</a:t>
            </a:r>
            <a:r>
              <a:rPr lang="en-AU" sz="2800" dirty="0" smtClean="0"/>
              <a:t> and be found in him, not having a righteousness of my own that comes from the law, but that which is through faith in Christ—the righteousness that comes from God on the basis of faith. </a:t>
            </a:r>
            <a:r>
              <a:rPr lang="en-AU" sz="2800" baseline="30000" dirty="0" smtClean="0"/>
              <a:t>10</a:t>
            </a:r>
            <a:r>
              <a:rPr lang="en-AU" sz="2800" dirty="0" smtClean="0"/>
              <a:t> </a:t>
            </a:r>
            <a:r>
              <a:rPr lang="en-AU" sz="2800" b="1" dirty="0" smtClean="0">
                <a:solidFill>
                  <a:srgbClr val="FF0000"/>
                </a:solidFill>
              </a:rPr>
              <a:t>I want to know Christ</a:t>
            </a:r>
            <a:r>
              <a:rPr lang="en-AU" sz="2800" dirty="0" smtClean="0"/>
              <a:t>—yes, to know the power of his resurrection and participation in his sufferings, becoming like him in his death, </a:t>
            </a:r>
            <a:r>
              <a:rPr lang="en-AU" sz="2800" baseline="30000" dirty="0" smtClean="0"/>
              <a:t>11</a:t>
            </a:r>
            <a:r>
              <a:rPr lang="en-AU" sz="2800" dirty="0" smtClean="0"/>
              <a:t> and so, somehow, attaining to the resurrection from the dead.</a:t>
            </a:r>
            <a:endParaRPr lang="en-AU" sz="28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314011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3240" y="2191435"/>
            <a:ext cx="5989320" cy="1015663"/>
          </a:xfrm>
          <a:prstGeom prst="rect">
            <a:avLst/>
          </a:prstGeom>
          <a:noFill/>
        </p:spPr>
        <p:txBody>
          <a:bodyPr wrap="square" rtlCol="0" anchor="ctr">
            <a:spAutoFit/>
          </a:bodyPr>
          <a:lstStyle/>
          <a:p>
            <a:pPr algn="ctr"/>
            <a:r>
              <a:rPr lang="en-AU" sz="6000" i="1" dirty="0" smtClean="0">
                <a:solidFill>
                  <a:schemeClr val="bg1">
                    <a:lumMod val="85000"/>
                  </a:schemeClr>
                </a:solidFill>
              </a:rPr>
              <a:t>S</a:t>
            </a:r>
            <a:r>
              <a:rPr lang="en-AU" sz="6000" i="1" dirty="0" smtClean="0">
                <a:solidFill>
                  <a:srgbClr val="FF0000"/>
                </a:solidFill>
              </a:rPr>
              <a:t>Observation</a:t>
            </a:r>
            <a:r>
              <a:rPr lang="en-AU" sz="6000" i="1" dirty="0" smtClean="0">
                <a:solidFill>
                  <a:schemeClr val="bg1">
                    <a:lumMod val="85000"/>
                  </a:schemeClr>
                </a:solidFill>
              </a:rPr>
              <a:t>AP</a:t>
            </a:r>
            <a:endParaRPr lang="en-AU" sz="6000" i="1" dirty="0">
              <a:solidFill>
                <a:schemeClr val="bg1">
                  <a:lumMod val="85000"/>
                </a:schemeClr>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Tree>
    <p:extLst>
      <p:ext uri="{BB962C8B-B14F-4D97-AF65-F5344CB8AC3E}">
        <p14:creationId xmlns:p14="http://schemas.microsoft.com/office/powerpoint/2010/main" val="51416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Values change with many things - age, circumstances….</a:t>
            </a:r>
            <a:endParaRPr lang="en-AU"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b="9208"/>
          <a:stretch/>
        </p:blipFill>
        <p:spPr>
          <a:xfrm>
            <a:off x="2321666" y="1558494"/>
            <a:ext cx="7548668" cy="5040000"/>
          </a:xfrm>
        </p:spPr>
      </p:pic>
    </p:spTree>
    <p:extLst>
      <p:ext uri="{BB962C8B-B14F-4D97-AF65-F5344CB8AC3E}">
        <p14:creationId xmlns:p14="http://schemas.microsoft.com/office/powerpoint/2010/main" val="207610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Paul valued before </a:t>
            </a:r>
            <a:r>
              <a:rPr lang="en-AU" dirty="0" smtClean="0"/>
              <a:t>conversion (v 5-6)</a:t>
            </a:r>
            <a:endParaRPr lang="en-AU" dirty="0"/>
          </a:p>
        </p:txBody>
      </p:sp>
      <p:grpSp>
        <p:nvGrpSpPr>
          <p:cNvPr id="10" name="Group 9"/>
          <p:cNvGrpSpPr>
            <a:grpSpLocks/>
          </p:cNvGrpSpPr>
          <p:nvPr/>
        </p:nvGrpSpPr>
        <p:grpSpPr bwMode="auto">
          <a:xfrm>
            <a:off x="1225300" y="1763204"/>
            <a:ext cx="7185727" cy="4221163"/>
            <a:chOff x="105163519" y="107082157"/>
            <a:chExt cx="7185016" cy="4220147"/>
          </a:xfrm>
        </p:grpSpPr>
        <p:cxnSp>
          <p:nvCxnSpPr>
            <p:cNvPr id="1034" name="AutoShape 10"/>
            <p:cNvCxnSpPr>
              <a:cxnSpLocks noChangeShapeType="1"/>
            </p:cNvCxnSpPr>
            <p:nvPr/>
          </p:nvCxnSpPr>
          <p:spPr bwMode="auto">
            <a:xfrm>
              <a:off x="108288944" y="107809259"/>
              <a:ext cx="3357797" cy="14990"/>
            </a:xfrm>
            <a:prstGeom prst="straightConnector1">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5" name="AutoShape 11"/>
            <p:cNvCxnSpPr>
              <a:cxnSpLocks noChangeShapeType="1"/>
            </p:cNvCxnSpPr>
            <p:nvPr/>
          </p:nvCxnSpPr>
          <p:spPr bwMode="auto">
            <a:xfrm flipH="1" flipV="1">
              <a:off x="109926281" y="107814048"/>
              <a:ext cx="3885" cy="3203177"/>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1" name="Text Box 12"/>
            <p:cNvSpPr txBox="1">
              <a:spLocks noChangeArrowheads="1"/>
            </p:cNvSpPr>
            <p:nvPr/>
          </p:nvSpPr>
          <p:spPr bwMode="auto">
            <a:xfrm>
              <a:off x="108601933" y="107111796"/>
              <a:ext cx="965202" cy="74506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48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Text Box 13"/>
            <p:cNvSpPr txBox="1">
              <a:spLocks noChangeArrowheads="1"/>
            </p:cNvSpPr>
            <p:nvPr/>
          </p:nvSpPr>
          <p:spPr bwMode="auto">
            <a:xfrm>
              <a:off x="110274161" y="107082157"/>
              <a:ext cx="965202" cy="74506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48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14"/>
            <p:cNvSpPr txBox="1">
              <a:spLocks noChangeArrowheads="1"/>
            </p:cNvSpPr>
            <p:nvPr/>
          </p:nvSpPr>
          <p:spPr bwMode="auto">
            <a:xfrm>
              <a:off x="105163519" y="108102400"/>
              <a:ext cx="4937034" cy="31956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000000"/>
                  </a:solidFill>
                  <a:effectLst/>
                  <a:latin typeface="Calibri" panose="020F0502020204030204" pitchFamily="34" charset="0"/>
                </a:rPr>
                <a:t>Born a Jew.</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000000"/>
                  </a:solidFill>
                  <a:effectLst/>
                  <a:latin typeface="Calibri" panose="020F0502020204030204" pitchFamily="34" charset="0"/>
                </a:rPr>
                <a:t>Member of an important family.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000000"/>
                  </a:solidFill>
                  <a:effectLst/>
                  <a:latin typeface="Calibri" panose="020F0502020204030204" pitchFamily="34" charset="0"/>
                </a:rPr>
                <a:t>A Pharisee, full of zeal. </a:t>
              </a:r>
              <a:br>
                <a:rPr kumimoji="0" lang="en-AU" altLang="en-US" sz="2800" b="0" i="0" u="none" strike="noStrike" cap="none" normalizeH="0" baseline="0" dirty="0" smtClean="0">
                  <a:ln>
                    <a:noFill/>
                  </a:ln>
                  <a:solidFill>
                    <a:srgbClr val="000000"/>
                  </a:solidFill>
                  <a:effectLst/>
                  <a:latin typeface="Calibri" panose="020F0502020204030204" pitchFamily="34" charset="0"/>
                </a:rPr>
              </a:br>
              <a:r>
                <a:rPr lang="en-AU" altLang="en-US" sz="2800" dirty="0" smtClean="0">
                  <a:solidFill>
                    <a:srgbClr val="000000"/>
                  </a:solidFill>
                  <a:latin typeface="Calibri" panose="020F0502020204030204" pitchFamily="34" charset="0"/>
                </a:rPr>
                <a:t>A judge through </a:t>
              </a:r>
              <a:r>
                <a:rPr kumimoji="0" lang="en-AU" altLang="en-US" sz="2800" b="0" i="0" u="none" strike="noStrike" cap="none" normalizeH="0" baseline="0" dirty="0" smtClean="0">
                  <a:ln>
                    <a:noFill/>
                  </a:ln>
                  <a:solidFill>
                    <a:srgbClr val="000000"/>
                  </a:solidFill>
                  <a:effectLst/>
                  <a:latin typeface="Calibri" panose="020F0502020204030204" pitchFamily="34" charset="0"/>
                </a:rPr>
                <a:t>persecution.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000000"/>
                  </a:solidFill>
                  <a:effectLst/>
                  <a:latin typeface="Calibri" panose="020F0502020204030204" pitchFamily="34" charset="0"/>
                </a:rPr>
                <a:t>Faultless in legalistic practice.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000000"/>
                  </a:solidFill>
                  <a:effectLst/>
                  <a:latin typeface="Calibri" panose="020F0502020204030204" pitchFamily="34" charset="0"/>
                </a:rPr>
                <a:t> ………….</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15"/>
            <p:cNvSpPr txBox="1">
              <a:spLocks noChangeArrowheads="1"/>
            </p:cNvSpPr>
            <p:nvPr/>
          </p:nvSpPr>
          <p:spPr bwMode="auto">
            <a:xfrm>
              <a:off x="110096401" y="108106629"/>
              <a:ext cx="2252134" cy="31956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1207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Paul valued after </a:t>
            </a:r>
            <a:r>
              <a:rPr lang="en-AU" dirty="0" smtClean="0"/>
              <a:t>conversion (V 7-8)</a:t>
            </a:r>
            <a:endParaRPr lang="en-AU" dirty="0"/>
          </a:p>
        </p:txBody>
      </p:sp>
      <p:grpSp>
        <p:nvGrpSpPr>
          <p:cNvPr id="3" name="Group 2"/>
          <p:cNvGrpSpPr>
            <a:grpSpLocks/>
          </p:cNvGrpSpPr>
          <p:nvPr/>
        </p:nvGrpSpPr>
        <p:grpSpPr bwMode="auto">
          <a:xfrm>
            <a:off x="3566387" y="1690706"/>
            <a:ext cx="4263009" cy="4007876"/>
            <a:chOff x="107701277" y="110964615"/>
            <a:chExt cx="4262971" cy="4007524"/>
          </a:xfrm>
        </p:grpSpPr>
        <p:cxnSp>
          <p:nvCxnSpPr>
            <p:cNvPr id="2051" name="AutoShape 3"/>
            <p:cNvCxnSpPr>
              <a:cxnSpLocks noChangeShapeType="1"/>
            </p:cNvCxnSpPr>
            <p:nvPr/>
          </p:nvCxnSpPr>
          <p:spPr bwMode="auto">
            <a:xfrm>
              <a:off x="108606451" y="111691717"/>
              <a:ext cx="3357797" cy="1499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052" name="AutoShape 4"/>
            <p:cNvCxnSpPr>
              <a:cxnSpLocks noChangeShapeType="1"/>
            </p:cNvCxnSpPr>
            <p:nvPr/>
          </p:nvCxnSpPr>
          <p:spPr bwMode="auto">
            <a:xfrm flipH="1" flipV="1">
              <a:off x="110243788" y="111696506"/>
              <a:ext cx="3885" cy="3203177"/>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4" name="Text Box 5"/>
            <p:cNvSpPr txBox="1">
              <a:spLocks noChangeArrowheads="1"/>
            </p:cNvSpPr>
            <p:nvPr/>
          </p:nvSpPr>
          <p:spPr bwMode="auto">
            <a:xfrm>
              <a:off x="108919440" y="110994254"/>
              <a:ext cx="965202" cy="74506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48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6"/>
            <p:cNvSpPr txBox="1">
              <a:spLocks noChangeArrowheads="1"/>
            </p:cNvSpPr>
            <p:nvPr/>
          </p:nvSpPr>
          <p:spPr bwMode="auto">
            <a:xfrm>
              <a:off x="110591668" y="110964615"/>
              <a:ext cx="965202" cy="74506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4800" b="0" i="0" u="none" strike="noStrike" cap="none" normalizeH="0" baseline="0" dirty="0" smtClean="0">
                  <a:ln>
                    <a:noFill/>
                  </a:ln>
                  <a:solidFill>
                    <a:srgbClr val="000000"/>
                  </a:solidFill>
                  <a:effectLst/>
                  <a:latin typeface="Calibri" panose="020F050202020403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7"/>
            <p:cNvSpPr txBox="1">
              <a:spLocks noChangeArrowheads="1"/>
            </p:cNvSpPr>
            <p:nvPr/>
          </p:nvSpPr>
          <p:spPr bwMode="auto">
            <a:xfrm>
              <a:off x="107701277" y="112659438"/>
              <a:ext cx="2252134" cy="23127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3600" b="0" i="0" u="none" strike="noStrike" cap="none" normalizeH="0" baseline="0" dirty="0" smtClean="0">
                  <a:ln>
                    <a:noFill/>
                  </a:ln>
                  <a:solidFill>
                    <a:srgbClr val="000000"/>
                  </a:solidFill>
                  <a:effectLst/>
                  <a:latin typeface="Calibri" panose="020F0502020204030204" pitchFamily="34" charset="0"/>
                </a:rPr>
                <a:t>Knowing</a:t>
              </a:r>
              <a:r>
                <a:rPr kumimoji="0" lang="en-AU" altLang="en-US" sz="3600" b="0" i="0" u="none" strike="noStrike" cap="none" normalizeH="0" dirty="0" smtClean="0">
                  <a:ln>
                    <a:noFill/>
                  </a:ln>
                  <a:solidFill>
                    <a:srgbClr val="000000"/>
                  </a:solidFill>
                  <a:effectLst/>
                  <a:latin typeface="Calibri" panose="020F0502020204030204" pitchFamily="34" charset="0"/>
                </a:rPr>
                <a:t> </a:t>
              </a:r>
              <a:r>
                <a:rPr kumimoji="0" lang="en-AU" altLang="en-US" sz="3600" b="0" i="0" u="none" strike="noStrike" cap="none" normalizeH="0" dirty="0" smtClean="0">
                  <a:ln>
                    <a:noFill/>
                  </a:ln>
                  <a:solidFill>
                    <a:srgbClr val="000000"/>
                  </a:solidFill>
                  <a:effectLst/>
                  <a:latin typeface="Calibri" panose="020F0502020204030204" pitchFamily="34" charset="0"/>
                </a:rPr>
                <a:t>Christ Jesus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819285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2066"/>
          <a:stretch/>
        </p:blipFill>
        <p:spPr>
          <a:xfrm>
            <a:off x="-18288" y="5623560"/>
            <a:ext cx="12204000" cy="1231084"/>
          </a:xfrm>
          <a:prstGeom prst="rect">
            <a:avLst/>
          </a:prstGeom>
        </p:spPr>
      </p:pic>
      <p:sp>
        <p:nvSpPr>
          <p:cNvPr id="3" name="Title 2"/>
          <p:cNvSpPr>
            <a:spLocks noGrp="1"/>
          </p:cNvSpPr>
          <p:nvPr>
            <p:ph type="title"/>
          </p:nvPr>
        </p:nvSpPr>
        <p:spPr/>
        <p:txBody>
          <a:bodyPr/>
          <a:lstStyle/>
          <a:p>
            <a:r>
              <a:rPr lang="en-AU" dirty="0" smtClean="0"/>
              <a:t>Paul sets aside his very identity and possessions to take </a:t>
            </a:r>
            <a:r>
              <a:rPr lang="en-AU" b="1" dirty="0" smtClean="0">
                <a:solidFill>
                  <a:srgbClr val="FF0000"/>
                </a:solidFill>
              </a:rPr>
              <a:t>know</a:t>
            </a:r>
            <a:r>
              <a:rPr lang="en-AU" dirty="0" smtClean="0"/>
              <a:t> Jesus</a:t>
            </a:r>
            <a:endParaRPr lang="en-AU" dirty="0"/>
          </a:p>
        </p:txBody>
      </p:sp>
      <p:sp>
        <p:nvSpPr>
          <p:cNvPr id="5" name="Content Placeholder 4"/>
          <p:cNvSpPr>
            <a:spLocks noGrp="1"/>
          </p:cNvSpPr>
          <p:nvPr>
            <p:ph idx="1"/>
          </p:nvPr>
        </p:nvSpPr>
        <p:spPr>
          <a:xfrm>
            <a:off x="1030224" y="2301113"/>
            <a:ext cx="10515600" cy="4351338"/>
          </a:xfrm>
        </p:spPr>
        <p:txBody>
          <a:bodyPr/>
          <a:lstStyle/>
          <a:p>
            <a:pPr marL="0" indent="0">
              <a:buNone/>
            </a:pPr>
            <a:r>
              <a:rPr lang="en-AU" baseline="30000" dirty="0"/>
              <a:t>44</a:t>
            </a:r>
            <a:r>
              <a:rPr lang="en-AU" b="1" baseline="30000" dirty="0"/>
              <a:t> </a:t>
            </a:r>
            <a:r>
              <a:rPr lang="en-AU" dirty="0"/>
              <a:t>“The kingdom of heaven is like treasure hidden in a field. When a man found it, he hid it again, and then in his joy went and sold all he had and bought that field.</a:t>
            </a:r>
          </a:p>
          <a:p>
            <a:pPr marL="0" indent="0">
              <a:buNone/>
            </a:pPr>
            <a:r>
              <a:rPr lang="en-AU" baseline="30000" dirty="0"/>
              <a:t>45</a:t>
            </a:r>
            <a:r>
              <a:rPr lang="en-AU" b="1" baseline="30000" dirty="0"/>
              <a:t> </a:t>
            </a:r>
            <a:r>
              <a:rPr lang="en-AU" dirty="0"/>
              <a:t>“Again, the kingdom of heaven is like a merchant looking for fine pearls. </a:t>
            </a:r>
            <a:r>
              <a:rPr lang="en-AU" baseline="30000" dirty="0"/>
              <a:t>46</a:t>
            </a:r>
            <a:r>
              <a:rPr lang="en-AU" b="1" baseline="30000" dirty="0"/>
              <a:t> </a:t>
            </a:r>
            <a:r>
              <a:rPr lang="en-AU" dirty="0"/>
              <a:t>When he found one of great value, he went away and sold everything he had and bought </a:t>
            </a:r>
            <a:r>
              <a:rPr lang="en-AU" dirty="0" smtClean="0"/>
              <a:t>it. </a:t>
            </a:r>
            <a:r>
              <a:rPr lang="en-AU" sz="2400" dirty="0" smtClean="0"/>
              <a:t>Matthew </a:t>
            </a:r>
            <a:r>
              <a:rPr lang="en-AU" sz="2400" dirty="0" smtClean="0"/>
              <a:t>13:44-46</a:t>
            </a:r>
            <a:endParaRPr lang="en-AU" sz="2400" dirty="0"/>
          </a:p>
        </p:txBody>
      </p:sp>
    </p:spTree>
    <p:extLst>
      <p:ext uri="{BB962C8B-B14F-4D97-AF65-F5344CB8AC3E}">
        <p14:creationId xmlns:p14="http://schemas.microsoft.com/office/powerpoint/2010/main" val="2582997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1053</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ui-sans-serif</vt:lpstr>
      <vt:lpstr>Office Theme</vt:lpstr>
      <vt:lpstr>Moving Forward – Understanding True Value</vt:lpstr>
      <vt:lpstr>PowerPoint Presentation</vt:lpstr>
      <vt:lpstr>PowerPoint Presentation</vt:lpstr>
      <vt:lpstr>PowerPoint Presentation</vt:lpstr>
      <vt:lpstr>PowerPoint Presentation</vt:lpstr>
      <vt:lpstr>Values change with many things - age, circumstances….</vt:lpstr>
      <vt:lpstr>What Paul valued before conversion (v 5-6)</vt:lpstr>
      <vt:lpstr>What Paul valued after conversion (V 7-8)</vt:lpstr>
      <vt:lpstr>Paul sets aside his very identity and possessions to take know Jesus</vt:lpstr>
      <vt:lpstr>Three levels of knowing Jesus</vt:lpstr>
      <vt:lpstr>1. Intellectual knowledge</vt:lpstr>
      <vt:lpstr>2. Experiential knowledge</vt:lpstr>
      <vt:lpstr>3. Intimate knowledge</vt:lpstr>
      <vt:lpstr>3. Intimate knowledge – True and only Value</vt:lpstr>
      <vt:lpstr>PowerPoint Presentation</vt:lpstr>
      <vt:lpstr>How to have an intimate knowledge of Jesus</vt:lpstr>
      <vt:lpstr>Seven steps to intimate knowing of Jesus</vt:lpstr>
      <vt:lpstr>Seven steps to intimate knowing of Jesus</vt:lpstr>
      <vt:lpstr>It’s all for and about gaining God’s Righteousness</vt:lpstr>
      <vt:lpstr>PowerPoint Presentation</vt:lpstr>
    </vt:vector>
  </TitlesOfParts>
  <Company>Victoria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Adams</dc:creator>
  <cp:lastModifiedBy>Philip Adams</cp:lastModifiedBy>
  <cp:revision>52</cp:revision>
  <dcterms:created xsi:type="dcterms:W3CDTF">2024-04-18T00:26:05Z</dcterms:created>
  <dcterms:modified xsi:type="dcterms:W3CDTF">2024-04-20T22:19:55Z</dcterms:modified>
</cp:coreProperties>
</file>